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3" r:id="rId13"/>
    <p:sldId id="278" r:id="rId14"/>
    <p:sldId id="266" r:id="rId15"/>
    <p:sldId id="267" r:id="rId16"/>
    <p:sldId id="268" r:id="rId17"/>
    <p:sldId id="270" r:id="rId18"/>
    <p:sldId id="271" r:id="rId19"/>
    <p:sldId id="272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" pitchFamily="2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7yrSU7O2PhZhhhOXr7TrMnaW6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483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71965" y="4235646"/>
            <a:ext cx="5449276" cy="314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59392" y="2610924"/>
            <a:ext cx="3743074" cy="95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11908" y="407254"/>
            <a:ext cx="2247392" cy="97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318804" y="1386840"/>
            <a:ext cx="2845512" cy="945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592727" y="2949308"/>
            <a:ext cx="69411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42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Eyesight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42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Protector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8407450" y="4389504"/>
            <a:ext cx="45783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Project Number: P3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Students: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05 CHAN Chun Ting (Justin)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18 LAI Ching Fung (Sunny)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-935745" y="6704267"/>
            <a:ext cx="3933043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March 4, 2023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981075"/>
            <a:ext cx="3933043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AIoT CEE Program, CityU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0"/>
          <p:cNvGrpSpPr/>
          <p:nvPr/>
        </p:nvGrpSpPr>
        <p:grpSpPr>
          <a:xfrm>
            <a:off x="1028700" y="1028700"/>
            <a:ext cx="7917334" cy="2046582"/>
            <a:chOff x="0" y="0"/>
            <a:chExt cx="10556445" cy="2728777"/>
          </a:xfrm>
        </p:grpSpPr>
        <p:pic>
          <p:nvPicPr>
            <p:cNvPr id="230" name="Google Shape;230;p10"/>
            <p:cNvPicPr preferRelativeResize="0"/>
            <p:nvPr/>
          </p:nvPicPr>
          <p:blipFill rotWithShape="1">
            <a:blip r:embed="rId3">
              <a:alphaModFix/>
            </a:blip>
            <a:srcRect t="14097" b="14098"/>
            <a:stretch/>
          </p:blipFill>
          <p:spPr>
            <a:xfrm>
              <a:off x="0" y="0"/>
              <a:ext cx="10556445" cy="2728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10"/>
            <p:cNvSpPr txBox="1"/>
            <p:nvPr/>
          </p:nvSpPr>
          <p:spPr>
            <a:xfrm>
              <a:off x="1510738" y="317273"/>
              <a:ext cx="7534969" cy="1047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Simple Algorithm</a:t>
              </a:r>
              <a:endParaRPr/>
            </a:p>
          </p:txBody>
        </p:sp>
      </p:grpSp>
      <p:pic>
        <p:nvPicPr>
          <p:cNvPr id="232" name="Google Shape;23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4208" y="3075282"/>
            <a:ext cx="13219584" cy="6426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9577881" y="1355396"/>
            <a:ext cx="6951346" cy="136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aim to find the distance of the user from camera using calibration data, as well as the user's face width.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62;p15">
            <a:extLst>
              <a:ext uri="{FF2B5EF4-FFF2-40B4-BE49-F238E27FC236}">
                <a16:creationId xmlns:a16="http://schemas.microsoft.com/office/drawing/2014/main" id="{7E0F58D4-72B3-0F0E-3CFC-410CA33421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3532" y="1887676"/>
            <a:ext cx="8736046" cy="65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67;p15">
            <a:extLst>
              <a:ext uri="{FF2B5EF4-FFF2-40B4-BE49-F238E27FC236}">
                <a16:creationId xmlns:a16="http://schemas.microsoft.com/office/drawing/2014/main" id="{9674D26E-211A-A951-A48E-0D2C77D6170C}"/>
              </a:ext>
            </a:extLst>
          </p:cNvPr>
          <p:cNvSpPr txBox="1"/>
          <p:nvPr/>
        </p:nvSpPr>
        <p:spPr>
          <a:xfrm>
            <a:off x="4565124" y="8341594"/>
            <a:ext cx="9661680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passerby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039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0872" y="1028700"/>
            <a:ext cx="1444396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AA6CC32-5735-47DE-C7AA-34D358AF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9367520" cy="5328920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HK" dirty="0"/>
              <a:t>At the calibration stage, a variable number of photos of the user are taken. It is used to generate a make-shift data base to determine whether a face captured by camera is the user.</a:t>
            </a:r>
          </a:p>
          <a:p>
            <a:pPr algn="l"/>
            <a:endParaRPr lang="en-US" altLang="zh-HK" dirty="0"/>
          </a:p>
          <a:p>
            <a:pPr algn="l"/>
            <a:r>
              <a:rPr lang="en-US" altLang="zh-HK" dirty="0"/>
              <a:t> Then, during operation, the program identifies the user and labels who is the user and who is an unknown stranger in the video feed.</a:t>
            </a:r>
          </a:p>
          <a:p>
            <a:pPr algn="l"/>
            <a:endParaRPr lang="en-US" altLang="zh-HK" dirty="0"/>
          </a:p>
          <a:p>
            <a:pPr algn="l"/>
            <a:r>
              <a:rPr lang="en-US" altLang="zh-HK" dirty="0"/>
              <a:t>Finally, the width of the user is used to determine his distance from the camera.</a:t>
            </a:r>
            <a:endParaRPr lang="zh-HK" altLang="en-US" dirty="0"/>
          </a:p>
        </p:txBody>
      </p:sp>
      <p:sp>
        <p:nvSpPr>
          <p:cNvPr id="6" name="Google Shape;178;p6">
            <a:extLst>
              <a:ext uri="{FF2B5EF4-FFF2-40B4-BE49-F238E27FC236}">
                <a16:creationId xmlns:a16="http://schemas.microsoft.com/office/drawing/2014/main" id="{1185CFA0-D7E8-0DE0-498C-6BF360B8F114}"/>
              </a:ext>
            </a:extLst>
          </p:cNvPr>
          <p:cNvSpPr txBox="1"/>
          <p:nvPr/>
        </p:nvSpPr>
        <p:spPr>
          <a:xfrm>
            <a:off x="1371599" y="2466350"/>
            <a:ext cx="10441459" cy="110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5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Recognition to help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122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"/>
          <p:cNvSpPr txBox="1"/>
          <p:nvPr/>
        </p:nvSpPr>
        <p:spPr>
          <a:xfrm>
            <a:off x="559136" y="933450"/>
            <a:ext cx="12416115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Simple Demonstration - Too close!</a:t>
            </a:r>
            <a:endParaRPr/>
          </a:p>
        </p:txBody>
      </p:sp>
      <p:pic>
        <p:nvPicPr>
          <p:cNvPr id="2" name="2023-03-03 23-06-47">
            <a:hlinkClick r:id="" action="ppaction://media"/>
            <a:extLst>
              <a:ext uri="{FF2B5EF4-FFF2-40B4-BE49-F238E27FC236}">
                <a16:creationId xmlns:a16="http://schemas.microsoft.com/office/drawing/2014/main" id="{4ECFA77F-A9E2-055E-E417-E19B28582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8824" y="2320289"/>
            <a:ext cx="11710352" cy="733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 txBox="1"/>
          <p:nvPr/>
        </p:nvSpPr>
        <p:spPr>
          <a:xfrm>
            <a:off x="559136" y="933450"/>
            <a:ext cx="10907748" cy="190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Simple Demonstration - </a:t>
            </a:r>
            <a:endParaRPr/>
          </a:p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the computer for too long</a:t>
            </a:r>
            <a:endParaRPr/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F09A51F-1085-CFB1-DB64-F02840164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4717" y="3301364"/>
            <a:ext cx="11378565" cy="6400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/>
        </p:nvSpPr>
        <p:spPr>
          <a:xfrm>
            <a:off x="559136" y="933450"/>
            <a:ext cx="14346824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Simple Demonstration - Graph Function</a:t>
            </a:r>
            <a:endParaRPr/>
          </a:p>
        </p:txBody>
      </p:sp>
      <p:pic>
        <p:nvPicPr>
          <p:cNvPr id="2" name="2023-03-03 23-12-37">
            <a:hlinkClick r:id="" action="ppaction://media"/>
            <a:extLst>
              <a:ext uri="{FF2B5EF4-FFF2-40B4-BE49-F238E27FC236}">
                <a16:creationId xmlns:a16="http://schemas.microsoft.com/office/drawing/2014/main" id="{615BF3F3-BA52-BD3F-8CAA-D0DA0D43C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6422" y="2240598"/>
            <a:ext cx="12035155" cy="7539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9276" y="2409412"/>
            <a:ext cx="8768038" cy="6511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5"/>
          <p:cNvSpPr txBox="1"/>
          <p:nvPr/>
        </p:nvSpPr>
        <p:spPr>
          <a:xfrm>
            <a:off x="704252" y="949574"/>
            <a:ext cx="8584864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  <a:endParaRPr/>
          </a:p>
        </p:txBody>
      </p:sp>
      <p:sp>
        <p:nvSpPr>
          <p:cNvPr id="265" name="Google Shape;265;p15"/>
          <p:cNvSpPr txBox="1"/>
          <p:nvPr/>
        </p:nvSpPr>
        <p:spPr>
          <a:xfrm>
            <a:off x="4359818" y="772409"/>
            <a:ext cx="9097341" cy="110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Percentage of time that a face is successful recognized</a:t>
            </a: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3A6CBAE-E7A0-1CA5-C5F7-84889AF6DA8C}"/>
              </a:ext>
            </a:extLst>
          </p:cNvPr>
          <p:cNvSpPr txBox="1"/>
          <p:nvPr/>
        </p:nvSpPr>
        <p:spPr>
          <a:xfrm>
            <a:off x="7385957" y="2851950"/>
            <a:ext cx="10014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 dirty="0"/>
              <a:t>3%</a:t>
            </a:r>
            <a:endParaRPr lang="zh-HK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77E33A8-EB6B-A661-214E-15FE6A90B6C0}"/>
              </a:ext>
            </a:extLst>
          </p:cNvPr>
          <p:cNvSpPr txBox="1"/>
          <p:nvPr/>
        </p:nvSpPr>
        <p:spPr>
          <a:xfrm>
            <a:off x="12747171" y="7467600"/>
            <a:ext cx="8218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 dirty="0"/>
              <a:t>97%</a:t>
            </a:r>
            <a:endParaRPr lang="zh-HK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6947" y="1028700"/>
            <a:ext cx="14454107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187" y="1028700"/>
            <a:ext cx="14469626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13326257" y="981075"/>
            <a:ext cx="3933043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March 4, 2023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028700" y="981075"/>
            <a:ext cx="3933043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P3</a:t>
            </a:r>
            <a:endParaRPr/>
          </a:p>
        </p:txBody>
      </p:sp>
      <p:grpSp>
        <p:nvGrpSpPr>
          <p:cNvPr id="98" name="Google Shape;98;p2"/>
          <p:cNvGrpSpPr/>
          <p:nvPr/>
        </p:nvGrpSpPr>
        <p:grpSpPr>
          <a:xfrm>
            <a:off x="9715770" y="3342579"/>
            <a:ext cx="8180850" cy="875703"/>
            <a:chOff x="0" y="0"/>
            <a:chExt cx="10907800" cy="1167604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0907800" cy="1167604"/>
            </a:xfrm>
            <a:custGeom>
              <a:avLst/>
              <a:gdLst/>
              <a:ahLst/>
              <a:cxnLst/>
              <a:rect l="l" t="t" r="r" b="b"/>
              <a:pathLst>
                <a:path w="17879631" h="1913890" extrusionOk="0">
                  <a:moveTo>
                    <a:pt x="17755171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55172" y="0"/>
                  </a:lnTo>
                  <a:cubicBezTo>
                    <a:pt x="17823751" y="0"/>
                    <a:pt x="17879631" y="55880"/>
                    <a:pt x="17879631" y="124460"/>
                  </a:cubicBezTo>
                  <a:lnTo>
                    <a:pt x="17879631" y="1789430"/>
                  </a:lnTo>
                  <a:cubicBezTo>
                    <a:pt x="17879631" y="1858010"/>
                    <a:pt x="17823751" y="1913890"/>
                    <a:pt x="17755172" y="191389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866254" y="158843"/>
              <a:ext cx="8685698" cy="707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Background and Existing Solutions</a:t>
              </a: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9715770" y="5604839"/>
            <a:ext cx="8180850" cy="875703"/>
            <a:chOff x="0" y="0"/>
            <a:chExt cx="10907800" cy="1167604"/>
          </a:xfrm>
        </p:grpSpPr>
        <p:sp>
          <p:nvSpPr>
            <p:cNvPr id="102" name="Google Shape;102;p2"/>
            <p:cNvSpPr/>
            <p:nvPr/>
          </p:nvSpPr>
          <p:spPr>
            <a:xfrm>
              <a:off x="0" y="0"/>
              <a:ext cx="10907800" cy="1167604"/>
            </a:xfrm>
            <a:custGeom>
              <a:avLst/>
              <a:gdLst/>
              <a:ahLst/>
              <a:cxnLst/>
              <a:rect l="l" t="t" r="r" b="b"/>
              <a:pathLst>
                <a:path w="17879631" h="1913890" extrusionOk="0">
                  <a:moveTo>
                    <a:pt x="17755171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55172" y="0"/>
                  </a:lnTo>
                  <a:cubicBezTo>
                    <a:pt x="17823751" y="0"/>
                    <a:pt x="17879631" y="55880"/>
                    <a:pt x="17879631" y="124460"/>
                  </a:cubicBezTo>
                  <a:lnTo>
                    <a:pt x="17879631" y="1789430"/>
                  </a:lnTo>
                  <a:cubicBezTo>
                    <a:pt x="17879631" y="1858010"/>
                    <a:pt x="17823751" y="1913890"/>
                    <a:pt x="17755172" y="191389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850424" y="207676"/>
              <a:ext cx="8685698" cy="707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Functions</a:t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9715770" y="4473709"/>
            <a:ext cx="8180850" cy="875703"/>
            <a:chOff x="0" y="0"/>
            <a:chExt cx="10907800" cy="1167604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10907800" cy="1167604"/>
            </a:xfrm>
            <a:custGeom>
              <a:avLst/>
              <a:gdLst/>
              <a:ahLst/>
              <a:cxnLst/>
              <a:rect l="l" t="t" r="r" b="b"/>
              <a:pathLst>
                <a:path w="17879631" h="1913890" extrusionOk="0">
                  <a:moveTo>
                    <a:pt x="17755171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55172" y="0"/>
                  </a:lnTo>
                  <a:cubicBezTo>
                    <a:pt x="17823751" y="0"/>
                    <a:pt x="17879631" y="55880"/>
                    <a:pt x="17879631" y="124460"/>
                  </a:cubicBezTo>
                  <a:lnTo>
                    <a:pt x="17879631" y="1789430"/>
                  </a:lnTo>
                  <a:cubicBezTo>
                    <a:pt x="17879631" y="1858010"/>
                    <a:pt x="17823751" y="1913890"/>
                    <a:pt x="17755172" y="191389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850424" y="203719"/>
              <a:ext cx="10057376" cy="707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Methodology</a:t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9715770" y="6735969"/>
            <a:ext cx="8180850" cy="875703"/>
            <a:chOff x="0" y="0"/>
            <a:chExt cx="10907800" cy="1167604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10907800" cy="1167604"/>
            </a:xfrm>
            <a:custGeom>
              <a:avLst/>
              <a:gdLst/>
              <a:ahLst/>
              <a:cxnLst/>
              <a:rect l="l" t="t" r="r" b="b"/>
              <a:pathLst>
                <a:path w="17879631" h="1913890" extrusionOk="0">
                  <a:moveTo>
                    <a:pt x="17755171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755172" y="0"/>
                  </a:lnTo>
                  <a:cubicBezTo>
                    <a:pt x="17823751" y="0"/>
                    <a:pt x="17879631" y="55880"/>
                    <a:pt x="17879631" y="124460"/>
                  </a:cubicBezTo>
                  <a:lnTo>
                    <a:pt x="17879631" y="1789430"/>
                  </a:lnTo>
                  <a:cubicBezTo>
                    <a:pt x="17879631" y="1858010"/>
                    <a:pt x="17823751" y="1913890"/>
                    <a:pt x="17755172" y="191389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834594" y="196664"/>
              <a:ext cx="8960810" cy="7076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Results</a:t>
              </a:r>
              <a:endParaRPr/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9144000" y="3342579"/>
            <a:ext cx="875703" cy="875703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43C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9379481" y="3549818"/>
            <a:ext cx="433316" cy="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9144000" y="5604839"/>
            <a:ext cx="875703" cy="875703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43C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9369956" y="5848702"/>
            <a:ext cx="433316" cy="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9144000" y="4473709"/>
            <a:ext cx="875703" cy="875703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43C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9369956" y="4695235"/>
            <a:ext cx="433316" cy="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9144000" y="6735969"/>
            <a:ext cx="875703" cy="875703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1789430" y="1913890"/>
                </a:moveTo>
                <a:lnTo>
                  <a:pt x="124460" y="1913890"/>
                </a:lnTo>
                <a:cubicBezTo>
                  <a:pt x="55880" y="1913890"/>
                  <a:pt x="0" y="1858010"/>
                  <a:pt x="0" y="178943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789430"/>
                </a:lnTo>
                <a:cubicBezTo>
                  <a:pt x="1913890" y="1858010"/>
                  <a:pt x="1858010" y="1913890"/>
                  <a:pt x="1789430" y="1913890"/>
                </a:cubicBezTo>
                <a:close/>
              </a:path>
            </a:pathLst>
          </a:custGeom>
          <a:solidFill>
            <a:srgbClr val="43C4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9360431" y="6971573"/>
            <a:ext cx="433316" cy="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/>
          </a:p>
        </p:txBody>
      </p:sp>
      <p:grpSp>
        <p:nvGrpSpPr>
          <p:cNvPr id="118" name="Google Shape;118;p2"/>
          <p:cNvGrpSpPr/>
          <p:nvPr/>
        </p:nvGrpSpPr>
        <p:grpSpPr>
          <a:xfrm>
            <a:off x="2159355" y="3416942"/>
            <a:ext cx="5991211" cy="3453116"/>
            <a:chOff x="0" y="0"/>
            <a:chExt cx="7988281" cy="4604155"/>
          </a:xfrm>
        </p:grpSpPr>
        <p:pic>
          <p:nvPicPr>
            <p:cNvPr id="119" name="Google Shape;119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988281" cy="4604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"/>
            <p:cNvSpPr txBox="1"/>
            <p:nvPr/>
          </p:nvSpPr>
          <p:spPr>
            <a:xfrm>
              <a:off x="1678177" y="368318"/>
              <a:ext cx="46320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Today's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Content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2407324"/>
            <a:ext cx="12302759" cy="6850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9"/>
          <p:cNvGrpSpPr/>
          <p:nvPr/>
        </p:nvGrpSpPr>
        <p:grpSpPr>
          <a:xfrm>
            <a:off x="11234055" y="1028700"/>
            <a:ext cx="6680473" cy="2096113"/>
            <a:chOff x="0" y="0"/>
            <a:chExt cx="8907298" cy="2794817"/>
          </a:xfrm>
        </p:grpSpPr>
        <p:pic>
          <p:nvPicPr>
            <p:cNvPr id="289" name="Google Shape;289;p19"/>
            <p:cNvPicPr preferRelativeResize="0"/>
            <p:nvPr/>
          </p:nvPicPr>
          <p:blipFill rotWithShape="1">
            <a:blip r:embed="rId4">
              <a:alphaModFix/>
            </a:blip>
            <a:srcRect t="6420" b="6421"/>
            <a:stretch/>
          </p:blipFill>
          <p:spPr>
            <a:xfrm>
              <a:off x="0" y="0"/>
              <a:ext cx="8907298" cy="2794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9"/>
            <p:cNvSpPr txBox="1"/>
            <p:nvPr/>
          </p:nvSpPr>
          <p:spPr>
            <a:xfrm>
              <a:off x="1274728" y="269648"/>
              <a:ext cx="6357842" cy="1160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Number of users warned decreases over time!</a:t>
              </a:r>
              <a:endParaRPr/>
            </a:p>
          </p:txBody>
        </p:sp>
      </p:grpSp>
      <p:pic>
        <p:nvPicPr>
          <p:cNvPr id="291" name="Google Shape;29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88861" y="4489358"/>
            <a:ext cx="4432856" cy="6541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13551278" y="3058138"/>
            <a:ext cx="3708022" cy="1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Calculation of percentage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0"/>
          <p:cNvGrpSpPr/>
          <p:nvPr/>
        </p:nvGrpSpPr>
        <p:grpSpPr>
          <a:xfrm>
            <a:off x="10296695" y="2209115"/>
            <a:ext cx="4217322" cy="1870458"/>
            <a:chOff x="0" y="0"/>
            <a:chExt cx="5623097" cy="2493944"/>
          </a:xfrm>
        </p:grpSpPr>
        <p:pic>
          <p:nvPicPr>
            <p:cNvPr id="298" name="Google Shape;298;p20"/>
            <p:cNvPicPr preferRelativeResize="0"/>
            <p:nvPr/>
          </p:nvPicPr>
          <p:blipFill rotWithShape="1">
            <a:blip r:embed="rId3">
              <a:alphaModFix/>
            </a:blip>
            <a:srcRect l="9415" r="9414"/>
            <a:stretch/>
          </p:blipFill>
          <p:spPr>
            <a:xfrm flipH="1">
              <a:off x="0" y="0"/>
              <a:ext cx="5623097" cy="2493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20"/>
            <p:cNvSpPr txBox="1"/>
            <p:nvPr/>
          </p:nvSpPr>
          <p:spPr>
            <a:xfrm>
              <a:off x="733191" y="191603"/>
              <a:ext cx="4178097" cy="1148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1" i="0" u="none" strike="noStrike" cap="none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More work makes perfect!</a:t>
              </a:r>
              <a:endParaRPr dirty="0"/>
            </a:p>
          </p:txBody>
        </p:sp>
      </p:grpSp>
      <p:pic>
        <p:nvPicPr>
          <p:cNvPr id="300" name="Google Shape;30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13332" y="4065265"/>
            <a:ext cx="2663014" cy="671861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 txBox="1"/>
          <p:nvPr/>
        </p:nvSpPr>
        <p:spPr>
          <a:xfrm>
            <a:off x="2015749" y="2390090"/>
            <a:ext cx="7128251" cy="128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Limitations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2015749" y="4696730"/>
            <a:ext cx="7279596" cy="344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There are currently 2 main limitations which could be improved.</a:t>
            </a:r>
            <a:endParaRPr dirty="0"/>
          </a:p>
          <a:p>
            <a:pPr marL="690876" marR="0" lvl="1" indent="-345437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Lack of incentive for users to follow our instructions.</a:t>
            </a:r>
            <a:endParaRPr dirty="0"/>
          </a:p>
          <a:p>
            <a:pPr marL="690876" marR="0" lvl="1" indent="-345437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Char char="•"/>
            </a:pPr>
            <a:r>
              <a:rPr lang="en-US" sz="3199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could be tricked by photos.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/>
          <p:nvPr/>
        </p:nvSpPr>
        <p:spPr>
          <a:xfrm>
            <a:off x="4570345" y="4460583"/>
            <a:ext cx="9147311" cy="141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1028700" y="6437425"/>
            <a:ext cx="4894263" cy="2820875"/>
            <a:chOff x="0" y="0"/>
            <a:chExt cx="6525684" cy="3761167"/>
          </a:xfrm>
        </p:grpSpPr>
        <p:pic>
          <p:nvPicPr>
            <p:cNvPr id="309" name="Google Shape;309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6525684" cy="3761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1"/>
            <p:cNvSpPr txBox="1"/>
            <p:nvPr/>
          </p:nvSpPr>
          <p:spPr>
            <a:xfrm>
              <a:off x="892469" y="534384"/>
              <a:ext cx="4740746" cy="16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Thank you for participating. Have a great day ahead.</a:t>
              </a:r>
              <a:endParaRPr dirty="0"/>
            </a:p>
          </p:txBody>
        </p:sp>
      </p:grpSp>
      <p:pic>
        <p:nvPicPr>
          <p:cNvPr id="311" name="Google Shape;3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98599" y="4788120"/>
            <a:ext cx="3760701" cy="611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3"/>
          <p:cNvGrpSpPr/>
          <p:nvPr/>
        </p:nvGrpSpPr>
        <p:grpSpPr>
          <a:xfrm>
            <a:off x="1610677" y="1028700"/>
            <a:ext cx="5684951" cy="2046582"/>
            <a:chOff x="0" y="0"/>
            <a:chExt cx="7579935" cy="2728777"/>
          </a:xfrm>
        </p:grpSpPr>
        <p:pic>
          <p:nvPicPr>
            <p:cNvPr id="126" name="Google Shape;12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79935" cy="2728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"/>
            <p:cNvSpPr txBox="1"/>
            <p:nvPr/>
          </p:nvSpPr>
          <p:spPr>
            <a:xfrm>
              <a:off x="1084768" y="317273"/>
              <a:ext cx="5410398" cy="1047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Background</a:t>
              </a:r>
              <a:endParaRPr/>
            </a:p>
          </p:txBody>
        </p:sp>
      </p:grpSp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4115" y="2265898"/>
            <a:ext cx="8025185" cy="5755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1610677" y="3328192"/>
            <a:ext cx="6951346" cy="11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Myopia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a very common issue among Hong Kong youngsters.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1610677" y="6287537"/>
            <a:ext cx="6951346" cy="1821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44.5% </a:t>
            </a:r>
            <a:r>
              <a:rPr lang="en-US" sz="27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 9-year-old Hong Kong children has myopia.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proves that myopia is a serious problem to be solved in Hong Kong.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4"/>
          <p:cNvGrpSpPr/>
          <p:nvPr/>
        </p:nvGrpSpPr>
        <p:grpSpPr>
          <a:xfrm>
            <a:off x="1610677" y="1028700"/>
            <a:ext cx="5684951" cy="2046582"/>
            <a:chOff x="0" y="0"/>
            <a:chExt cx="7579935" cy="2728777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79935" cy="2728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4"/>
            <p:cNvSpPr txBox="1"/>
            <p:nvPr/>
          </p:nvSpPr>
          <p:spPr>
            <a:xfrm>
              <a:off x="1084768" y="317273"/>
              <a:ext cx="5410398" cy="1047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Background</a:t>
              </a:r>
              <a:endParaRPr/>
            </a:p>
          </p:txBody>
        </p:sp>
      </p:grpSp>
      <p:pic>
        <p:nvPicPr>
          <p:cNvPr id="138" name="Google Shape;13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3149626"/>
            <a:ext cx="7249478" cy="54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1028700" y="8563877"/>
            <a:ext cx="6951346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TVBS: Taiwanese uses electronic devices on average 10 hours per day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9144000" y="3798399"/>
            <a:ext cx="6951346" cy="411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Long term near work</a:t>
            </a:r>
            <a:r>
              <a:rPr lang="en-US" sz="3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is a very common cause of myopia.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electronic devices growing popularity, poor habits during usage of such devices is a main cause of myopia.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2427395" y="2526197"/>
            <a:ext cx="5445645" cy="6872501"/>
          </a:xfrm>
          <a:custGeom>
            <a:avLst/>
            <a:gdLst/>
            <a:ahLst/>
            <a:cxnLst/>
            <a:rect l="l" t="t" r="r" b="b"/>
            <a:pathLst>
              <a:path w="1842107" h="2324772" extrusionOk="0">
                <a:moveTo>
                  <a:pt x="1717647" y="2324772"/>
                </a:moveTo>
                <a:lnTo>
                  <a:pt x="124460" y="2324772"/>
                </a:lnTo>
                <a:cubicBezTo>
                  <a:pt x="55880" y="2324772"/>
                  <a:pt x="0" y="2268892"/>
                  <a:pt x="0" y="220031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17647" y="0"/>
                </a:lnTo>
                <a:cubicBezTo>
                  <a:pt x="1786227" y="0"/>
                  <a:pt x="1842107" y="55880"/>
                  <a:pt x="1842107" y="124460"/>
                </a:cubicBezTo>
                <a:lnTo>
                  <a:pt x="1842107" y="2200312"/>
                </a:lnTo>
                <a:cubicBezTo>
                  <a:pt x="1842107" y="2268892"/>
                  <a:pt x="1786227" y="2324772"/>
                  <a:pt x="1717647" y="2324772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5"/>
          <p:cNvGrpSpPr/>
          <p:nvPr/>
        </p:nvGrpSpPr>
        <p:grpSpPr>
          <a:xfrm>
            <a:off x="3617811" y="1792213"/>
            <a:ext cx="3330198" cy="2055281"/>
            <a:chOff x="0" y="0"/>
            <a:chExt cx="4440263" cy="2740375"/>
          </a:xfrm>
        </p:grpSpPr>
        <p:sp>
          <p:nvSpPr>
            <p:cNvPr id="147" name="Google Shape;147;p5"/>
            <p:cNvSpPr/>
            <p:nvPr/>
          </p:nvSpPr>
          <p:spPr>
            <a:xfrm>
              <a:off x="0" y="0"/>
              <a:ext cx="4440263" cy="2740375"/>
            </a:xfrm>
            <a:custGeom>
              <a:avLst/>
              <a:gdLst/>
              <a:ahLst/>
              <a:cxnLst/>
              <a:rect l="l" t="t" r="r" b="b"/>
              <a:pathLst>
                <a:path w="2458647" h="1517391" extrusionOk="0">
                  <a:moveTo>
                    <a:pt x="2334187" y="1517391"/>
                  </a:moveTo>
                  <a:lnTo>
                    <a:pt x="124460" y="1517391"/>
                  </a:lnTo>
                  <a:cubicBezTo>
                    <a:pt x="55880" y="1517391"/>
                    <a:pt x="0" y="1461511"/>
                    <a:pt x="0" y="13929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4187" y="0"/>
                  </a:lnTo>
                  <a:cubicBezTo>
                    <a:pt x="2402767" y="0"/>
                    <a:pt x="2458647" y="55880"/>
                    <a:pt x="2458647" y="124460"/>
                  </a:cubicBezTo>
                  <a:lnTo>
                    <a:pt x="2458647" y="1392931"/>
                  </a:lnTo>
                  <a:cubicBezTo>
                    <a:pt x="2458647" y="1461511"/>
                    <a:pt x="2402767" y="1517391"/>
                    <a:pt x="2334187" y="1517391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338937" y="223824"/>
              <a:ext cx="3762300" cy="229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Remind users when they are too close to the screen</a:t>
              </a:r>
              <a:endParaRPr/>
            </a:p>
          </p:txBody>
        </p:sp>
      </p:grpSp>
      <p:sp>
        <p:nvSpPr>
          <p:cNvPr id="149" name="Google Shape;149;p5"/>
          <p:cNvSpPr/>
          <p:nvPr/>
        </p:nvSpPr>
        <p:spPr>
          <a:xfrm>
            <a:off x="9058409" y="2526197"/>
            <a:ext cx="5445645" cy="6872501"/>
          </a:xfrm>
          <a:custGeom>
            <a:avLst/>
            <a:gdLst/>
            <a:ahLst/>
            <a:cxnLst/>
            <a:rect l="l" t="t" r="r" b="b"/>
            <a:pathLst>
              <a:path w="1842107" h="2324772" extrusionOk="0">
                <a:moveTo>
                  <a:pt x="1717647" y="2324772"/>
                </a:moveTo>
                <a:lnTo>
                  <a:pt x="124460" y="2324772"/>
                </a:lnTo>
                <a:cubicBezTo>
                  <a:pt x="55880" y="2324772"/>
                  <a:pt x="0" y="2268892"/>
                  <a:pt x="0" y="220031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17647" y="0"/>
                </a:lnTo>
                <a:cubicBezTo>
                  <a:pt x="1786227" y="0"/>
                  <a:pt x="1842107" y="55880"/>
                  <a:pt x="1842107" y="124460"/>
                </a:cubicBezTo>
                <a:lnTo>
                  <a:pt x="1842107" y="2200312"/>
                </a:lnTo>
                <a:cubicBezTo>
                  <a:pt x="1842107" y="2268892"/>
                  <a:pt x="1786227" y="2324772"/>
                  <a:pt x="1717647" y="2324772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5"/>
          <p:cNvGrpSpPr/>
          <p:nvPr/>
        </p:nvGrpSpPr>
        <p:grpSpPr>
          <a:xfrm>
            <a:off x="10267190" y="2144638"/>
            <a:ext cx="3028082" cy="1350431"/>
            <a:chOff x="0" y="0"/>
            <a:chExt cx="4037443" cy="1800575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4037443" cy="1800575"/>
            </a:xfrm>
            <a:custGeom>
              <a:avLst/>
              <a:gdLst/>
              <a:ahLst/>
              <a:cxnLst/>
              <a:rect l="l" t="t" r="r" b="b"/>
              <a:pathLst>
                <a:path w="2235599" h="997008" extrusionOk="0">
                  <a:moveTo>
                    <a:pt x="2111139" y="997008"/>
                  </a:moveTo>
                  <a:lnTo>
                    <a:pt x="124460" y="997008"/>
                  </a:lnTo>
                  <a:cubicBezTo>
                    <a:pt x="55880" y="997008"/>
                    <a:pt x="0" y="941128"/>
                    <a:pt x="0" y="872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1139" y="0"/>
                  </a:lnTo>
                  <a:cubicBezTo>
                    <a:pt x="2179719" y="0"/>
                    <a:pt x="2235599" y="55880"/>
                    <a:pt x="2235599" y="124460"/>
                  </a:cubicBezTo>
                  <a:lnTo>
                    <a:pt x="2235599" y="872548"/>
                  </a:lnTo>
                  <a:cubicBezTo>
                    <a:pt x="2235599" y="941128"/>
                    <a:pt x="2179719" y="997008"/>
                    <a:pt x="2111139" y="997008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308219" y="440124"/>
              <a:ext cx="3421006" cy="977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Remind users to rest</a:t>
              </a:r>
              <a:endParaRPr/>
            </a:p>
          </p:txBody>
        </p:sp>
      </p:grpSp>
      <p:sp>
        <p:nvSpPr>
          <p:cNvPr id="153" name="Google Shape;153;p5"/>
          <p:cNvSpPr txBox="1"/>
          <p:nvPr/>
        </p:nvSpPr>
        <p:spPr>
          <a:xfrm>
            <a:off x="559136" y="354505"/>
            <a:ext cx="428807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Targets</a:t>
            </a:r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>
            <a:off x="2703172" y="4361844"/>
            <a:ext cx="3031024" cy="1481686"/>
            <a:chOff x="0" y="0"/>
            <a:chExt cx="8149916" cy="3984005"/>
          </a:xfrm>
        </p:grpSpPr>
        <p:sp>
          <p:nvSpPr>
            <p:cNvPr id="155" name="Google Shape;155;p5"/>
            <p:cNvSpPr/>
            <p:nvPr/>
          </p:nvSpPr>
          <p:spPr>
            <a:xfrm>
              <a:off x="0" y="0"/>
              <a:ext cx="8149916" cy="3984005"/>
            </a:xfrm>
            <a:custGeom>
              <a:avLst/>
              <a:gdLst/>
              <a:ahLst/>
              <a:cxnLst/>
              <a:rect l="l" t="t" r="r" b="b"/>
              <a:pathLst>
                <a:path w="8149916" h="3984005" extrusionOk="0">
                  <a:moveTo>
                    <a:pt x="8149916" y="25400"/>
                  </a:moveTo>
                  <a:cubicBezTo>
                    <a:pt x="8149916" y="11372"/>
                    <a:pt x="8138550" y="0"/>
                    <a:pt x="8124516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958605"/>
                  </a:lnTo>
                  <a:cubicBezTo>
                    <a:pt x="0" y="3972639"/>
                    <a:pt x="11372" y="3984005"/>
                    <a:pt x="25400" y="3984005"/>
                  </a:cubicBezTo>
                  <a:lnTo>
                    <a:pt x="8124516" y="3984005"/>
                  </a:lnTo>
                  <a:cubicBezTo>
                    <a:pt x="8138550" y="3984005"/>
                    <a:pt x="8149916" y="3972639"/>
                    <a:pt x="8149916" y="3958605"/>
                  </a:cubicBezTo>
                  <a:lnTo>
                    <a:pt x="8149916" y="25400"/>
                  </a:lnTo>
                  <a:close/>
                </a:path>
              </a:pathLst>
            </a:custGeom>
            <a:solidFill>
              <a:srgbClr val="B6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 txBox="1"/>
            <p:nvPr/>
          </p:nvSpPr>
          <p:spPr>
            <a:xfrm>
              <a:off x="278479" y="615639"/>
              <a:ext cx="7593000" cy="27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It is proven that long term near work is a cause of myopia.</a:t>
              </a:r>
              <a:endParaRPr/>
            </a:p>
          </p:txBody>
        </p:sp>
      </p:grpSp>
      <p:grpSp>
        <p:nvGrpSpPr>
          <p:cNvPr id="157" name="Google Shape;157;p5"/>
          <p:cNvGrpSpPr/>
          <p:nvPr/>
        </p:nvGrpSpPr>
        <p:grpSpPr>
          <a:xfrm>
            <a:off x="3333167" y="6357850"/>
            <a:ext cx="3899485" cy="1066445"/>
            <a:chOff x="0" y="-81"/>
            <a:chExt cx="10485065" cy="2867492"/>
          </a:xfrm>
        </p:grpSpPr>
        <p:sp>
          <p:nvSpPr>
            <p:cNvPr id="158" name="Google Shape;158;p5"/>
            <p:cNvSpPr/>
            <p:nvPr/>
          </p:nvSpPr>
          <p:spPr>
            <a:xfrm>
              <a:off x="0" y="0"/>
              <a:ext cx="10485065" cy="2867411"/>
            </a:xfrm>
            <a:custGeom>
              <a:avLst/>
              <a:gdLst/>
              <a:ahLst/>
              <a:cxnLst/>
              <a:rect l="l" t="t" r="r" b="b"/>
              <a:pathLst>
                <a:path w="10485065" h="2867411" extrusionOk="0">
                  <a:moveTo>
                    <a:pt x="10485065" y="25400"/>
                  </a:moveTo>
                  <a:cubicBezTo>
                    <a:pt x="10485065" y="11372"/>
                    <a:pt x="10473698" y="0"/>
                    <a:pt x="1045966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2842011"/>
                  </a:lnTo>
                  <a:cubicBezTo>
                    <a:pt x="0" y="2856045"/>
                    <a:pt x="11372" y="2867411"/>
                    <a:pt x="25400" y="2867411"/>
                  </a:cubicBezTo>
                  <a:lnTo>
                    <a:pt x="10459665" y="2867411"/>
                  </a:lnTo>
                  <a:cubicBezTo>
                    <a:pt x="10473698" y="2867411"/>
                    <a:pt x="10485065" y="2856045"/>
                    <a:pt x="10485065" y="2842011"/>
                  </a:cubicBezTo>
                  <a:lnTo>
                    <a:pt x="10485065" y="25400"/>
                  </a:ln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458780" y="-81"/>
              <a:ext cx="9567600" cy="27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Maintaining a habit to keep distance is important.</a:t>
              </a:r>
              <a:endParaRPr/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10961371" y="4361844"/>
            <a:ext cx="3031024" cy="1481686"/>
            <a:chOff x="0" y="0"/>
            <a:chExt cx="8149916" cy="3984005"/>
          </a:xfrm>
        </p:grpSpPr>
        <p:sp>
          <p:nvSpPr>
            <p:cNvPr id="161" name="Google Shape;161;p5"/>
            <p:cNvSpPr/>
            <p:nvPr/>
          </p:nvSpPr>
          <p:spPr>
            <a:xfrm>
              <a:off x="0" y="0"/>
              <a:ext cx="8149916" cy="3984005"/>
            </a:xfrm>
            <a:custGeom>
              <a:avLst/>
              <a:gdLst/>
              <a:ahLst/>
              <a:cxnLst/>
              <a:rect l="l" t="t" r="r" b="b"/>
              <a:pathLst>
                <a:path w="8149916" h="3984005" extrusionOk="0">
                  <a:moveTo>
                    <a:pt x="8149916" y="25400"/>
                  </a:moveTo>
                  <a:cubicBezTo>
                    <a:pt x="8149916" y="11372"/>
                    <a:pt x="8138550" y="0"/>
                    <a:pt x="8124516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958605"/>
                  </a:lnTo>
                  <a:cubicBezTo>
                    <a:pt x="0" y="3972639"/>
                    <a:pt x="11372" y="3984005"/>
                    <a:pt x="25400" y="3984005"/>
                  </a:cubicBezTo>
                  <a:lnTo>
                    <a:pt x="8124516" y="3984005"/>
                  </a:lnTo>
                  <a:cubicBezTo>
                    <a:pt x="8138550" y="3984005"/>
                    <a:pt x="8149916" y="3972639"/>
                    <a:pt x="8149916" y="3958605"/>
                  </a:cubicBezTo>
                  <a:lnTo>
                    <a:pt x="8149916" y="25400"/>
                  </a:lnTo>
                  <a:close/>
                </a:path>
              </a:pathLst>
            </a:custGeom>
            <a:solidFill>
              <a:srgbClr val="B6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222221" y="615605"/>
              <a:ext cx="7705500" cy="27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Using computer for a long period of time causes sore eyes.</a:t>
              </a:r>
              <a:endParaRPr/>
            </a:p>
          </p:txBody>
        </p:sp>
      </p:grpSp>
      <p:grpSp>
        <p:nvGrpSpPr>
          <p:cNvPr id="163" name="Google Shape;163;p5"/>
          <p:cNvGrpSpPr/>
          <p:nvPr/>
        </p:nvGrpSpPr>
        <p:grpSpPr>
          <a:xfrm>
            <a:off x="9395787" y="6357880"/>
            <a:ext cx="3899485" cy="1324123"/>
            <a:chOff x="0" y="0"/>
            <a:chExt cx="10485065" cy="3560345"/>
          </a:xfrm>
        </p:grpSpPr>
        <p:sp>
          <p:nvSpPr>
            <p:cNvPr id="164" name="Google Shape;164;p5"/>
            <p:cNvSpPr/>
            <p:nvPr/>
          </p:nvSpPr>
          <p:spPr>
            <a:xfrm>
              <a:off x="0" y="0"/>
              <a:ext cx="10485065" cy="3560345"/>
            </a:xfrm>
            <a:custGeom>
              <a:avLst/>
              <a:gdLst/>
              <a:ahLst/>
              <a:cxnLst/>
              <a:rect l="l" t="t" r="r" b="b"/>
              <a:pathLst>
                <a:path w="10485065" h="3560345" extrusionOk="0">
                  <a:moveTo>
                    <a:pt x="10485065" y="25400"/>
                  </a:moveTo>
                  <a:cubicBezTo>
                    <a:pt x="10485065" y="11372"/>
                    <a:pt x="10473698" y="0"/>
                    <a:pt x="10459665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3534945"/>
                  </a:lnTo>
                  <a:cubicBezTo>
                    <a:pt x="0" y="3548978"/>
                    <a:pt x="11372" y="3560345"/>
                    <a:pt x="25400" y="3560345"/>
                  </a:cubicBezTo>
                  <a:lnTo>
                    <a:pt x="10459665" y="3560345"/>
                  </a:lnTo>
                  <a:cubicBezTo>
                    <a:pt x="10473698" y="3560345"/>
                    <a:pt x="10485065" y="3548978"/>
                    <a:pt x="10485065" y="3534945"/>
                  </a:cubicBezTo>
                  <a:lnTo>
                    <a:pt x="10485065" y="25400"/>
                  </a:ln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 txBox="1"/>
            <p:nvPr/>
          </p:nvSpPr>
          <p:spPr>
            <a:xfrm>
              <a:off x="367067" y="403758"/>
              <a:ext cx="9750900" cy="27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Maintaining a habit to rest among users can solve the problem!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/>
          <p:nvPr/>
        </p:nvSpPr>
        <p:spPr>
          <a:xfrm>
            <a:off x="764669" y="2173641"/>
            <a:ext cx="8198446" cy="7592590"/>
          </a:xfrm>
          <a:custGeom>
            <a:avLst/>
            <a:gdLst/>
            <a:ahLst/>
            <a:cxnLst/>
            <a:rect l="l" t="t" r="r" b="b"/>
            <a:pathLst>
              <a:path w="5546603" h="5136715" extrusionOk="0">
                <a:moveTo>
                  <a:pt x="5422142" y="5136715"/>
                </a:moveTo>
                <a:lnTo>
                  <a:pt x="124460" y="5136715"/>
                </a:lnTo>
                <a:cubicBezTo>
                  <a:pt x="55880" y="5136715"/>
                  <a:pt x="0" y="5080835"/>
                  <a:pt x="0" y="501225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422142" y="0"/>
                </a:lnTo>
                <a:cubicBezTo>
                  <a:pt x="5490723" y="0"/>
                  <a:pt x="5546603" y="55880"/>
                  <a:pt x="5546603" y="124460"/>
                </a:cubicBezTo>
                <a:lnTo>
                  <a:pt x="5546603" y="5012255"/>
                </a:lnTo>
                <a:cubicBezTo>
                  <a:pt x="5546603" y="5080835"/>
                  <a:pt x="5490723" y="5136715"/>
                  <a:pt x="5422142" y="5136715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>
            <a:off x="3223342" y="1919548"/>
            <a:ext cx="3461986" cy="998006"/>
            <a:chOff x="0" y="0"/>
            <a:chExt cx="4615981" cy="1330675"/>
          </a:xfrm>
        </p:grpSpPr>
        <p:sp>
          <p:nvSpPr>
            <p:cNvPr id="172" name="Google Shape;172;p6"/>
            <p:cNvSpPr/>
            <p:nvPr/>
          </p:nvSpPr>
          <p:spPr>
            <a:xfrm>
              <a:off x="0" y="0"/>
              <a:ext cx="4615981" cy="1330675"/>
            </a:xfrm>
            <a:custGeom>
              <a:avLst/>
              <a:gdLst/>
              <a:ahLst/>
              <a:cxnLst/>
              <a:rect l="l" t="t" r="r" b="b"/>
              <a:pathLst>
                <a:path w="2555945" h="736817" extrusionOk="0">
                  <a:moveTo>
                    <a:pt x="2431485" y="736816"/>
                  </a:moveTo>
                  <a:lnTo>
                    <a:pt x="124460" y="736816"/>
                  </a:lnTo>
                  <a:cubicBezTo>
                    <a:pt x="55880" y="736816"/>
                    <a:pt x="0" y="680936"/>
                    <a:pt x="0" y="6123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31485" y="0"/>
                  </a:lnTo>
                  <a:cubicBezTo>
                    <a:pt x="2500065" y="0"/>
                    <a:pt x="2555945" y="55880"/>
                    <a:pt x="2555945" y="124460"/>
                  </a:cubicBezTo>
                  <a:lnTo>
                    <a:pt x="2555945" y="612357"/>
                  </a:lnTo>
                  <a:cubicBezTo>
                    <a:pt x="2555945" y="680937"/>
                    <a:pt x="2500065" y="736817"/>
                    <a:pt x="2431485" y="736817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352384" y="440124"/>
              <a:ext cx="3911213" cy="507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99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Parental control</a:t>
              </a:r>
              <a:endParaRPr/>
            </a:p>
          </p:txBody>
        </p:sp>
      </p:grpSp>
      <p:sp>
        <p:nvSpPr>
          <p:cNvPr id="174" name="Google Shape;174;p6"/>
          <p:cNvSpPr/>
          <p:nvPr/>
        </p:nvSpPr>
        <p:spPr>
          <a:xfrm>
            <a:off x="9144000" y="2269906"/>
            <a:ext cx="8327115" cy="7496325"/>
          </a:xfrm>
          <a:custGeom>
            <a:avLst/>
            <a:gdLst/>
            <a:ahLst/>
            <a:cxnLst/>
            <a:rect l="l" t="t" r="r" b="b"/>
            <a:pathLst>
              <a:path w="5371837" h="4835893" extrusionOk="0">
                <a:moveTo>
                  <a:pt x="5247377" y="4835893"/>
                </a:moveTo>
                <a:lnTo>
                  <a:pt x="124460" y="4835893"/>
                </a:lnTo>
                <a:cubicBezTo>
                  <a:pt x="55880" y="4835893"/>
                  <a:pt x="0" y="4780013"/>
                  <a:pt x="0" y="471143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47377" y="0"/>
                </a:lnTo>
                <a:cubicBezTo>
                  <a:pt x="5315957" y="0"/>
                  <a:pt x="5371837" y="55880"/>
                  <a:pt x="5371837" y="124460"/>
                </a:cubicBezTo>
                <a:lnTo>
                  <a:pt x="5371837" y="4711433"/>
                </a:lnTo>
                <a:cubicBezTo>
                  <a:pt x="5371837" y="4780013"/>
                  <a:pt x="5315957" y="4835893"/>
                  <a:pt x="5247377" y="4835893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>
            <a:off x="11587351" y="1919548"/>
            <a:ext cx="3411536" cy="1342016"/>
            <a:chOff x="0" y="0"/>
            <a:chExt cx="4548714" cy="1789354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4548714" cy="1789354"/>
            </a:xfrm>
            <a:custGeom>
              <a:avLst/>
              <a:gdLst/>
              <a:ahLst/>
              <a:cxnLst/>
              <a:rect l="l" t="t" r="r" b="b"/>
              <a:pathLst>
                <a:path w="2534492" h="997008" extrusionOk="0">
                  <a:moveTo>
                    <a:pt x="2410032" y="997008"/>
                  </a:moveTo>
                  <a:lnTo>
                    <a:pt x="124460" y="997008"/>
                  </a:lnTo>
                  <a:cubicBezTo>
                    <a:pt x="55880" y="997008"/>
                    <a:pt x="0" y="941128"/>
                    <a:pt x="0" y="8725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10032" y="0"/>
                  </a:lnTo>
                  <a:cubicBezTo>
                    <a:pt x="2478612" y="0"/>
                    <a:pt x="2534492" y="55880"/>
                    <a:pt x="2534492" y="124460"/>
                  </a:cubicBezTo>
                  <a:lnTo>
                    <a:pt x="2534492" y="872548"/>
                  </a:lnTo>
                  <a:cubicBezTo>
                    <a:pt x="2534492" y="941128"/>
                    <a:pt x="2478612" y="997008"/>
                    <a:pt x="2410032" y="997008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347249" y="437738"/>
              <a:ext cx="3854216" cy="9710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82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Radar distance detector</a:t>
              </a:r>
              <a:endParaRPr/>
            </a:p>
          </p:txBody>
        </p:sp>
      </p:grpSp>
      <p:sp>
        <p:nvSpPr>
          <p:cNvPr id="178" name="Google Shape;178;p6"/>
          <p:cNvSpPr txBox="1"/>
          <p:nvPr/>
        </p:nvSpPr>
        <p:spPr>
          <a:xfrm>
            <a:off x="559136" y="711691"/>
            <a:ext cx="5862042" cy="88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5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Existing Solutions</a:t>
            </a:r>
            <a:endParaRPr dirty="0"/>
          </a:p>
        </p:txBody>
      </p:sp>
      <p:grpSp>
        <p:nvGrpSpPr>
          <p:cNvPr id="179" name="Google Shape;179;p6"/>
          <p:cNvGrpSpPr/>
          <p:nvPr/>
        </p:nvGrpSpPr>
        <p:grpSpPr>
          <a:xfrm>
            <a:off x="1362540" y="3623767"/>
            <a:ext cx="3501352" cy="2249868"/>
            <a:chOff x="0" y="0"/>
            <a:chExt cx="9414549" cy="6049520"/>
          </a:xfrm>
        </p:grpSpPr>
        <p:sp>
          <p:nvSpPr>
            <p:cNvPr id="180" name="Google Shape;180;p6"/>
            <p:cNvSpPr/>
            <p:nvPr/>
          </p:nvSpPr>
          <p:spPr>
            <a:xfrm>
              <a:off x="0" y="0"/>
              <a:ext cx="9414549" cy="6049520"/>
            </a:xfrm>
            <a:custGeom>
              <a:avLst/>
              <a:gdLst/>
              <a:ahLst/>
              <a:cxnLst/>
              <a:rect l="l" t="t" r="r" b="b"/>
              <a:pathLst>
                <a:path w="9414549" h="6049520" extrusionOk="0">
                  <a:moveTo>
                    <a:pt x="9414549" y="25400"/>
                  </a:moveTo>
                  <a:cubicBezTo>
                    <a:pt x="9414549" y="11372"/>
                    <a:pt x="9403183" y="0"/>
                    <a:pt x="9389149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6024120"/>
                  </a:lnTo>
                  <a:cubicBezTo>
                    <a:pt x="0" y="6038154"/>
                    <a:pt x="11372" y="6049520"/>
                    <a:pt x="25400" y="6049520"/>
                  </a:cubicBezTo>
                  <a:lnTo>
                    <a:pt x="9389149" y="6049520"/>
                  </a:lnTo>
                  <a:cubicBezTo>
                    <a:pt x="9403183" y="6049520"/>
                    <a:pt x="9414549" y="6038154"/>
                    <a:pt x="9414549" y="6024120"/>
                  </a:cubicBezTo>
                  <a:lnTo>
                    <a:pt x="9414549" y="25400"/>
                  </a:lnTo>
                  <a:close/>
                </a:path>
              </a:pathLst>
            </a:custGeom>
            <a:solidFill>
              <a:srgbClr val="B6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 txBox="1"/>
            <p:nvPr/>
          </p:nvSpPr>
          <p:spPr>
            <a:xfrm>
              <a:off x="468567" y="413775"/>
              <a:ext cx="8477400" cy="52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Existing solutions generally focus on limiting usage time through parental control.</a:t>
              </a:r>
              <a:endParaRPr/>
            </a:p>
          </p:txBody>
        </p:sp>
      </p:grpSp>
      <p:grpSp>
        <p:nvGrpSpPr>
          <p:cNvPr id="182" name="Google Shape;182;p6"/>
          <p:cNvGrpSpPr/>
          <p:nvPr/>
        </p:nvGrpSpPr>
        <p:grpSpPr>
          <a:xfrm>
            <a:off x="4386308" y="6579847"/>
            <a:ext cx="4069740" cy="2249868"/>
            <a:chOff x="0" y="0"/>
            <a:chExt cx="10942851" cy="6049520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10942851" cy="6049520"/>
            </a:xfrm>
            <a:custGeom>
              <a:avLst/>
              <a:gdLst/>
              <a:ahLst/>
              <a:cxnLst/>
              <a:rect l="l" t="t" r="r" b="b"/>
              <a:pathLst>
                <a:path w="10942851" h="6049520" extrusionOk="0">
                  <a:moveTo>
                    <a:pt x="10942851" y="25400"/>
                  </a:moveTo>
                  <a:cubicBezTo>
                    <a:pt x="10942851" y="11372"/>
                    <a:pt x="10931484" y="0"/>
                    <a:pt x="10917451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6024120"/>
                  </a:lnTo>
                  <a:cubicBezTo>
                    <a:pt x="0" y="6038154"/>
                    <a:pt x="11372" y="6049520"/>
                    <a:pt x="25400" y="6049520"/>
                  </a:cubicBezTo>
                  <a:lnTo>
                    <a:pt x="10917451" y="6049520"/>
                  </a:lnTo>
                  <a:cubicBezTo>
                    <a:pt x="10931484" y="6049520"/>
                    <a:pt x="10942851" y="6038154"/>
                    <a:pt x="10942851" y="6024120"/>
                  </a:cubicBezTo>
                  <a:lnTo>
                    <a:pt x="10942851" y="25400"/>
                  </a:ln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152304" y="244496"/>
              <a:ext cx="10489500" cy="52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Yet, these usage time monitors are unable to promote healthy habits during usage.</a:t>
              </a:r>
              <a:endParaRPr/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9406386" y="3696984"/>
            <a:ext cx="3901172" cy="1942089"/>
            <a:chOff x="0" y="0"/>
            <a:chExt cx="10489598" cy="5221953"/>
          </a:xfrm>
        </p:grpSpPr>
        <p:sp>
          <p:nvSpPr>
            <p:cNvPr id="186" name="Google Shape;186;p6"/>
            <p:cNvSpPr/>
            <p:nvPr/>
          </p:nvSpPr>
          <p:spPr>
            <a:xfrm>
              <a:off x="0" y="0"/>
              <a:ext cx="10489598" cy="5221953"/>
            </a:xfrm>
            <a:custGeom>
              <a:avLst/>
              <a:gdLst/>
              <a:ahLst/>
              <a:cxnLst/>
              <a:rect l="l" t="t" r="r" b="b"/>
              <a:pathLst>
                <a:path w="10489598" h="5221953" extrusionOk="0">
                  <a:moveTo>
                    <a:pt x="10489598" y="25400"/>
                  </a:moveTo>
                  <a:cubicBezTo>
                    <a:pt x="10489598" y="11372"/>
                    <a:pt x="10478233" y="0"/>
                    <a:pt x="10464198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5196553"/>
                  </a:lnTo>
                  <a:cubicBezTo>
                    <a:pt x="0" y="5210586"/>
                    <a:pt x="11372" y="5221953"/>
                    <a:pt x="25400" y="5221953"/>
                  </a:cubicBezTo>
                  <a:lnTo>
                    <a:pt x="10464198" y="5221953"/>
                  </a:lnTo>
                  <a:cubicBezTo>
                    <a:pt x="10478233" y="5221953"/>
                    <a:pt x="10489598" y="5210586"/>
                    <a:pt x="10489598" y="5196553"/>
                  </a:cubicBezTo>
                  <a:lnTo>
                    <a:pt x="10489598" y="25400"/>
                  </a:lnTo>
                  <a:close/>
                </a:path>
              </a:pathLst>
            </a:custGeom>
            <a:solidFill>
              <a:srgbClr val="B6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152504" y="254015"/>
              <a:ext cx="9925200" cy="46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It uses radio wave to detect the distance. It is more accurate as it has a very low error rate.</a:t>
              </a:r>
              <a:endParaRPr/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2252379" y="6579847"/>
            <a:ext cx="4520004" cy="2249868"/>
            <a:chOff x="0" y="0"/>
            <a:chExt cx="12153536" cy="6049520"/>
          </a:xfrm>
        </p:grpSpPr>
        <p:sp>
          <p:nvSpPr>
            <p:cNvPr id="189" name="Google Shape;189;p6"/>
            <p:cNvSpPr/>
            <p:nvPr/>
          </p:nvSpPr>
          <p:spPr>
            <a:xfrm>
              <a:off x="0" y="0"/>
              <a:ext cx="12153536" cy="6049520"/>
            </a:xfrm>
            <a:custGeom>
              <a:avLst/>
              <a:gdLst/>
              <a:ahLst/>
              <a:cxnLst/>
              <a:rect l="l" t="t" r="r" b="b"/>
              <a:pathLst>
                <a:path w="12153536" h="6049520" extrusionOk="0">
                  <a:moveTo>
                    <a:pt x="12153536" y="25400"/>
                  </a:moveTo>
                  <a:cubicBezTo>
                    <a:pt x="12153536" y="11372"/>
                    <a:pt x="12142169" y="0"/>
                    <a:pt x="12128136" y="0"/>
                  </a:cubicBezTo>
                  <a:lnTo>
                    <a:pt x="25400" y="0"/>
                  </a:lnTo>
                  <a:cubicBezTo>
                    <a:pt x="11372" y="0"/>
                    <a:pt x="0" y="11372"/>
                    <a:pt x="0" y="25400"/>
                  </a:cubicBezTo>
                  <a:lnTo>
                    <a:pt x="0" y="6024120"/>
                  </a:lnTo>
                  <a:cubicBezTo>
                    <a:pt x="0" y="6038154"/>
                    <a:pt x="11372" y="6049520"/>
                    <a:pt x="25400" y="6049520"/>
                  </a:cubicBezTo>
                  <a:lnTo>
                    <a:pt x="12128136" y="6049520"/>
                  </a:lnTo>
                  <a:cubicBezTo>
                    <a:pt x="12142169" y="6049520"/>
                    <a:pt x="12153536" y="6038154"/>
                    <a:pt x="12153536" y="6024120"/>
                  </a:cubicBezTo>
                  <a:lnTo>
                    <a:pt x="12153536" y="25400"/>
                  </a:ln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152330" y="244516"/>
              <a:ext cx="11673300" cy="52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500" tIns="63500" rIns="63500" bIns="63500" anchor="ctr" anchorCtr="0">
              <a:noAutofit/>
            </a:bodyPr>
            <a:lstStyle/>
            <a:p>
              <a:pPr marL="0" marR="0" lvl="0" indent="0" algn="ctr" rtl="0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Although it is said to be more accurate, it is inconvenient to install it on a personal computer for daily use.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7"/>
          <p:cNvGrpSpPr/>
          <p:nvPr/>
        </p:nvGrpSpPr>
        <p:grpSpPr>
          <a:xfrm>
            <a:off x="1610677" y="2220150"/>
            <a:ext cx="5684951" cy="2046582"/>
            <a:chOff x="0" y="0"/>
            <a:chExt cx="7579935" cy="2728777"/>
          </a:xfrm>
        </p:grpSpPr>
        <p:pic>
          <p:nvPicPr>
            <p:cNvPr id="196" name="Google Shape;196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79935" cy="2728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7"/>
            <p:cNvSpPr txBox="1"/>
            <p:nvPr/>
          </p:nvSpPr>
          <p:spPr>
            <a:xfrm>
              <a:off x="1084768" y="317273"/>
              <a:ext cx="5410398" cy="1047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Our solution</a:t>
              </a:r>
              <a:endParaRPr/>
            </a:p>
          </p:txBody>
        </p:sp>
      </p:grpSp>
      <p:sp>
        <p:nvSpPr>
          <p:cNvPr id="198" name="Google Shape;198;p7"/>
          <p:cNvSpPr txBox="1"/>
          <p:nvPr/>
        </p:nvSpPr>
        <p:spPr>
          <a:xfrm>
            <a:off x="1610677" y="4637630"/>
            <a:ext cx="6951346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Built-in camera </a:t>
            </a:r>
            <a:r>
              <a:rPr lang="en-US" sz="3600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a solution.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1610677" y="5582510"/>
            <a:ext cx="10001382" cy="266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77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use built-in camera instead of the radar sensor to measure the distance. Although the accuracy has decreased a bit, it is proven to be a probable way with acceptable accuracy, while ensuring and keeping the convenience.</a:t>
            </a:r>
            <a:endParaRPr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4001" y="3997625"/>
            <a:ext cx="3630814" cy="792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4098" y="2433624"/>
            <a:ext cx="13079805" cy="724080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/>
        </p:nvSpPr>
        <p:spPr>
          <a:xfrm>
            <a:off x="1028700" y="1635250"/>
            <a:ext cx="4545634" cy="7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Methodology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A4078F4-47C6-8FA0-254F-CDBC508F8797}"/>
              </a:ext>
            </a:extLst>
          </p:cNvPr>
          <p:cNvSpPr/>
          <p:nvPr/>
        </p:nvSpPr>
        <p:spPr>
          <a:xfrm>
            <a:off x="15361920" y="9296400"/>
            <a:ext cx="467360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451633" y="2464074"/>
            <a:ext cx="17384733" cy="7373171"/>
          </a:xfrm>
          <a:custGeom>
            <a:avLst/>
            <a:gdLst/>
            <a:ahLst/>
            <a:cxnLst/>
            <a:rect l="l" t="t" r="r" b="b"/>
            <a:pathLst>
              <a:path w="9620467" h="4080209" extrusionOk="0">
                <a:moveTo>
                  <a:pt x="9496007" y="4080209"/>
                </a:moveTo>
                <a:lnTo>
                  <a:pt x="124460" y="4080209"/>
                </a:lnTo>
                <a:cubicBezTo>
                  <a:pt x="55880" y="4080209"/>
                  <a:pt x="0" y="4024329"/>
                  <a:pt x="0" y="395574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496007" y="0"/>
                </a:lnTo>
                <a:cubicBezTo>
                  <a:pt x="9564587" y="0"/>
                  <a:pt x="9620467" y="55880"/>
                  <a:pt x="9620467" y="124460"/>
                </a:cubicBezTo>
                <a:lnTo>
                  <a:pt x="9620467" y="3955749"/>
                </a:lnTo>
                <a:cubicBezTo>
                  <a:pt x="9620467" y="4024329"/>
                  <a:pt x="9564587" y="4080209"/>
                  <a:pt x="9496007" y="4080209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9"/>
          <p:cNvGrpSpPr/>
          <p:nvPr/>
        </p:nvGrpSpPr>
        <p:grpSpPr>
          <a:xfrm>
            <a:off x="1177422" y="2992907"/>
            <a:ext cx="5796255" cy="972562"/>
            <a:chOff x="0" y="0"/>
            <a:chExt cx="7728341" cy="1296749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7728341" cy="1296749"/>
            </a:xfrm>
            <a:custGeom>
              <a:avLst/>
              <a:gdLst/>
              <a:ahLst/>
              <a:cxnLst/>
              <a:rect l="l" t="t" r="r" b="b"/>
              <a:pathLst>
                <a:path w="4679432" h="785169" extrusionOk="0">
                  <a:moveTo>
                    <a:pt x="4554972" y="785169"/>
                  </a:moveTo>
                  <a:lnTo>
                    <a:pt x="124460" y="785169"/>
                  </a:lnTo>
                  <a:cubicBezTo>
                    <a:pt x="55880" y="785169"/>
                    <a:pt x="0" y="729289"/>
                    <a:pt x="0" y="660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54972" y="0"/>
                  </a:lnTo>
                  <a:cubicBezTo>
                    <a:pt x="4623552" y="0"/>
                    <a:pt x="4679432" y="55880"/>
                    <a:pt x="4679432" y="124460"/>
                  </a:cubicBezTo>
                  <a:lnTo>
                    <a:pt x="4679432" y="660709"/>
                  </a:lnTo>
                  <a:cubicBezTo>
                    <a:pt x="4679432" y="729289"/>
                    <a:pt x="4623552" y="785169"/>
                    <a:pt x="4554972" y="785169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266116" y="338706"/>
              <a:ext cx="7162675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Use with no extra devices</a:t>
              </a:r>
              <a:endParaRPr/>
            </a:p>
          </p:txBody>
        </p:sp>
      </p:grpSp>
      <p:sp>
        <p:nvSpPr>
          <p:cNvPr id="215" name="Google Shape;215;p9"/>
          <p:cNvSpPr txBox="1"/>
          <p:nvPr/>
        </p:nvSpPr>
        <p:spPr>
          <a:xfrm>
            <a:off x="559136" y="933450"/>
            <a:ext cx="8584864" cy="93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Keeping things simple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559136" y="4110292"/>
            <a:ext cx="7032827" cy="98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your webcam is used, which is found on most laptop.</a:t>
            </a:r>
            <a:endParaRPr/>
          </a:p>
        </p:txBody>
      </p:sp>
      <p:grpSp>
        <p:nvGrpSpPr>
          <p:cNvPr id="217" name="Google Shape;217;p9"/>
          <p:cNvGrpSpPr/>
          <p:nvPr/>
        </p:nvGrpSpPr>
        <p:grpSpPr>
          <a:xfrm>
            <a:off x="9054941" y="2901982"/>
            <a:ext cx="5796256" cy="972562"/>
            <a:chOff x="0" y="0"/>
            <a:chExt cx="7728341" cy="1296749"/>
          </a:xfrm>
        </p:grpSpPr>
        <p:sp>
          <p:nvSpPr>
            <p:cNvPr id="218" name="Google Shape;218;p9"/>
            <p:cNvSpPr/>
            <p:nvPr/>
          </p:nvSpPr>
          <p:spPr>
            <a:xfrm>
              <a:off x="0" y="0"/>
              <a:ext cx="7728341" cy="1296749"/>
            </a:xfrm>
            <a:custGeom>
              <a:avLst/>
              <a:gdLst/>
              <a:ahLst/>
              <a:cxnLst/>
              <a:rect l="l" t="t" r="r" b="b"/>
              <a:pathLst>
                <a:path w="4679432" h="785169" extrusionOk="0">
                  <a:moveTo>
                    <a:pt x="4554972" y="785169"/>
                  </a:moveTo>
                  <a:lnTo>
                    <a:pt x="124460" y="785169"/>
                  </a:lnTo>
                  <a:cubicBezTo>
                    <a:pt x="55880" y="785169"/>
                    <a:pt x="0" y="729289"/>
                    <a:pt x="0" y="660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54972" y="0"/>
                  </a:lnTo>
                  <a:cubicBezTo>
                    <a:pt x="4623552" y="0"/>
                    <a:pt x="4679432" y="55880"/>
                    <a:pt x="4679432" y="124460"/>
                  </a:cubicBezTo>
                  <a:lnTo>
                    <a:pt x="4679432" y="660709"/>
                  </a:lnTo>
                  <a:cubicBezTo>
                    <a:pt x="4679432" y="729289"/>
                    <a:pt x="4623552" y="785169"/>
                    <a:pt x="4554972" y="785169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266116" y="338706"/>
              <a:ext cx="71628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Only few data needed</a:t>
              </a:r>
              <a:endParaRPr/>
            </a:p>
          </p:txBody>
        </p:sp>
      </p:grpSp>
      <p:sp>
        <p:nvSpPr>
          <p:cNvPr id="220" name="Google Shape;220;p9"/>
          <p:cNvSpPr txBox="1"/>
          <p:nvPr/>
        </p:nvSpPr>
        <p:spPr>
          <a:xfrm>
            <a:off x="8673463" y="4034066"/>
            <a:ext cx="87222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only require 3 data from you:</a:t>
            </a:r>
            <a:endParaRPr/>
          </a:p>
          <a:p>
            <a:pPr marL="589015" marR="0" lvl="1" indent="-294508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8"/>
              <a:buFont typeface="Arial"/>
              <a:buChar char="•"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face width</a:t>
            </a:r>
            <a:endParaRPr/>
          </a:p>
          <a:p>
            <a:pPr marL="589015" marR="0" lvl="1" indent="-294508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8"/>
              <a:buFont typeface="Arial"/>
              <a:buChar char="•"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distance from the camera for calibration</a:t>
            </a:r>
            <a:endParaRPr/>
          </a:p>
          <a:p>
            <a:pPr marL="589015" marR="0" lvl="1" indent="-294508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28"/>
              <a:buFont typeface="Arial"/>
              <a:buChar char="•"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length of time of 1 period</a:t>
            </a:r>
            <a:endParaRPr/>
          </a:p>
        </p:txBody>
      </p:sp>
      <p:grpSp>
        <p:nvGrpSpPr>
          <p:cNvPr id="221" name="Google Shape;221;p9"/>
          <p:cNvGrpSpPr/>
          <p:nvPr/>
        </p:nvGrpSpPr>
        <p:grpSpPr>
          <a:xfrm>
            <a:off x="4693835" y="6376995"/>
            <a:ext cx="5796255" cy="972562"/>
            <a:chOff x="0" y="0"/>
            <a:chExt cx="7728341" cy="1296749"/>
          </a:xfrm>
        </p:grpSpPr>
        <p:sp>
          <p:nvSpPr>
            <p:cNvPr id="222" name="Google Shape;222;p9"/>
            <p:cNvSpPr/>
            <p:nvPr/>
          </p:nvSpPr>
          <p:spPr>
            <a:xfrm>
              <a:off x="0" y="0"/>
              <a:ext cx="7728341" cy="1296749"/>
            </a:xfrm>
            <a:custGeom>
              <a:avLst/>
              <a:gdLst/>
              <a:ahLst/>
              <a:cxnLst/>
              <a:rect l="l" t="t" r="r" b="b"/>
              <a:pathLst>
                <a:path w="4679432" h="785169" extrusionOk="0">
                  <a:moveTo>
                    <a:pt x="4554972" y="785169"/>
                  </a:moveTo>
                  <a:lnTo>
                    <a:pt x="124460" y="785169"/>
                  </a:lnTo>
                  <a:cubicBezTo>
                    <a:pt x="55880" y="785169"/>
                    <a:pt x="0" y="729289"/>
                    <a:pt x="0" y="6607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54972" y="0"/>
                  </a:lnTo>
                  <a:cubicBezTo>
                    <a:pt x="4623552" y="0"/>
                    <a:pt x="4679432" y="55880"/>
                    <a:pt x="4679432" y="124460"/>
                  </a:cubicBezTo>
                  <a:lnTo>
                    <a:pt x="4679432" y="660709"/>
                  </a:lnTo>
                  <a:cubicBezTo>
                    <a:pt x="4679432" y="729289"/>
                    <a:pt x="4623552" y="785169"/>
                    <a:pt x="4554972" y="785169"/>
                  </a:cubicBezTo>
                  <a:close/>
                </a:path>
              </a:pathLst>
            </a:custGeom>
            <a:solidFill>
              <a:srgbClr val="43C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266116" y="338706"/>
              <a:ext cx="7162675" cy="590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Quick calibration</a:t>
              </a:r>
              <a:endParaRPr/>
            </a:p>
          </p:txBody>
        </p:sp>
      </p:grpSp>
      <p:sp>
        <p:nvSpPr>
          <p:cNvPr id="224" name="Google Shape;224;p9"/>
          <p:cNvSpPr txBox="1"/>
          <p:nvPr/>
        </p:nvSpPr>
        <p:spPr>
          <a:xfrm>
            <a:off x="4133463" y="7540057"/>
            <a:ext cx="7907679" cy="14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Calibration is usually done within 10 seconds. You can use the program as long as you can, hassle free, afterwards.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607</Words>
  <Application>Microsoft Office PowerPoint</Application>
  <PresentationFormat>自訂</PresentationFormat>
  <Paragraphs>83</Paragraphs>
  <Slides>22</Slides>
  <Notes>20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DM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Justin Chan</cp:lastModifiedBy>
  <cp:revision>5</cp:revision>
  <dcterms:created xsi:type="dcterms:W3CDTF">2006-08-16T00:00:00Z</dcterms:created>
  <dcterms:modified xsi:type="dcterms:W3CDTF">2023-03-04T01:38:53Z</dcterms:modified>
</cp:coreProperties>
</file>